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BA"/>
    <a:srgbClr val="FF8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108" y="3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B70D-3B73-4408-96E5-C2310D9AB264}" type="datetimeFigureOut">
              <a:rPr lang="ko-KR" altLang="en-US" smtClean="0"/>
              <a:t>2026-01-30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B6AE-458D-4552-B936-3E0B77F86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5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0B6AE-458D-4552-B936-3E0B77F869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400" y="4030826"/>
            <a:ext cx="22123400" cy="396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600" b="1" dirty="0">
                <a:solidFill>
                  <a:srgbClr val="111827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⚡ </a:t>
            </a:r>
            <a:r>
              <a:rPr lang="en-US" sz="120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쇼특허</a:t>
            </a:r>
            <a:r>
              <a:rPr lang="en-US" sz="120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(Short-Cut) v3.0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52600" y="8661400"/>
            <a:ext cx="20726400" cy="571500"/>
          </a:xfrm>
          <a:prstGeom prst="rect">
            <a:avLst/>
          </a:prstGeom>
        </p:spPr>
        <p:txBody>
          <a:bodyPr lIns="0" tIns="4064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아이디어의 입력만으로 </a:t>
            </a:r>
            <a:r>
              <a:rPr lang="ko-KR" altLang="en-US" sz="3200" b="0" i="0" u="none" strike="noStrike" dirty="0">
                <a:solidFill>
                  <a:srgbClr val="FF822D"/>
                </a:solidFill>
                <a:latin typeface="Pretendard Bold"/>
                <a:ea typeface="Pretendard Bold"/>
                <a:cs typeface="Pretendard Bold"/>
              </a:rPr>
              <a:t>선행특허 조사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와 </a:t>
            </a:r>
            <a:r>
              <a:rPr lang="ko-KR" altLang="en-US" sz="32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침해 리스크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를 평가하는 </a:t>
            </a:r>
            <a:r>
              <a:rPr lang="en-US" altLang="ko-KR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AI </a:t>
            </a:r>
            <a:r>
              <a:rPr lang="ko-KR" altLang="en-US" sz="32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솔루션</a:t>
            </a:r>
            <a:endParaRPr lang="en-US" sz="3200" b="0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2972D0-D9F9-4094-AEE1-225B35CA3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 b="22882"/>
          <a:stretch/>
        </p:blipFill>
        <p:spPr bwMode="auto">
          <a:xfrm>
            <a:off x="21107400" y="12649200"/>
            <a:ext cx="2971023" cy="84597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CC0D1-1BAC-4884-A0CB-07BD100C1A41}"/>
              </a:ext>
            </a:extLst>
          </p:cNvPr>
          <p:cNvSpPr txBox="1"/>
          <p:nvPr/>
        </p:nvSpPr>
        <p:spPr>
          <a:xfrm>
            <a:off x="310059" y="131258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Team: </a:t>
            </a:r>
            <a:r>
              <a:rPr lang="ko-KR" altLang="en-US" dirty="0" err="1"/>
              <a:t>뀨</a:t>
            </a:r>
            <a:r>
              <a:rPr lang="en-US" altLang="ko-KR" sz="1800" dirty="0">
                <a:solidFill>
                  <a:srgbClr val="4B5563"/>
                </a:solidFill>
                <a:latin typeface="Malgun Gothic" pitchFamily="34" charset="0"/>
                <a:ea typeface="Malgun Gothic" pitchFamily="34" charset="-122"/>
                <a:cs typeface="Malgun Gothic" pitchFamily="34" charset="-120"/>
              </a:rPr>
              <a:t>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946400"/>
            <a:ext cx="8407400" cy="925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200" y="7175500"/>
            <a:ext cx="8001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7175500"/>
            <a:ext cx="800100" cy="80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0" y="2946400"/>
            <a:ext cx="8432800" cy="925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95700" y="3810000"/>
            <a:ext cx="664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Claim-Level Analysis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5346700"/>
            <a:ext cx="65024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325600" y="38100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피드백</a:t>
            </a:r>
            <a:r>
              <a:rPr lang="en-US" sz="48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</a:t>
            </a:r>
            <a:r>
              <a:rPr lang="en-US" sz="48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시각화</a:t>
            </a:r>
            <a:endParaRPr lang="en-US" sz="48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57300" y="5867400"/>
            <a:ext cx="74422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사용자 피드백을 로깅하여 개선에 활용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피드백 데이터를 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Reranker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학습 데이터로 축적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향후 고도화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SQLite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기반 분석 히스토리 관리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재조회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비교 가능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LLM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결과를 스트리밍 방식으로 즉시 출력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사용자 대기 감소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특허 지형도 시각화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거리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연결선 등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로 유사 특허 군집을 직관적으로 제공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27200" y="5346700"/>
            <a:ext cx="6502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02000" y="5867400"/>
            <a:ext cx="74422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모든 구성요소 법칙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(All Elements Rule)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기반 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(Claim)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분석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문서 유사도 대신 구성요소 단위로 세부 비교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위험 청구항 및 침해 가능 포인트 도출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아이디어 ↔ 청구항 구성요소 매칭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차이점 정리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구성요소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대비표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 자동 생성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+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회피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Medium"/>
              </a:rPr>
              <a:t>차별화 방향 제안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Medium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D9C3945-FE64-4089-9EFA-1A4DFFBB1EDD}"/>
              </a:ext>
            </a:extLst>
          </p:cNvPr>
          <p:cNvSpPr txBox="1"/>
          <p:nvPr/>
        </p:nvSpPr>
        <p:spPr>
          <a:xfrm>
            <a:off x="927100" y="1371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(3)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733800"/>
            <a:ext cx="19062700" cy="23745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60900" y="4640812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아이디어 입력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/IPC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선택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실행 버튼 등 사용자 입력 처리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검색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·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분석 결과 스트리밍 출력 및 화면 구성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결과 리스트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리포트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시각화 화면 렌더링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0900" y="3968196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Streamlit</a:t>
            </a:r>
            <a:r>
              <a:rPr 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(app.py) </a:t>
            </a:r>
            <a:r>
              <a: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– 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레이어</a:t>
            </a:r>
            <a:endParaRPr lang="en-US" sz="3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6597511"/>
            <a:ext cx="19062700" cy="23745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60900" y="7504523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Multi-Query/</a:t>
            </a:r>
            <a:r>
              <a:rPr lang="en-US" altLang="ko-KR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HyDE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기반 쿼리 생성 및 오케스트레이션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Pinecone(Dense) + BM25(Sparse) + RRF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기반 하이브리드 검색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Cross-Encoder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기반 정밀 재정렬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en-US" altLang="ko-KR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Rerank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)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및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Top-K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선별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60900" y="6821717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patent_agent.py, vector_db.py, reranker.py </a:t>
            </a:r>
            <a:r>
              <a:rPr 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–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핵심 모듈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9451032"/>
            <a:ext cx="19062700" cy="28362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60900" y="10358043"/>
            <a:ext cx="18237200" cy="397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청구항 파싱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·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청킹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등 </a:t>
            </a: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전처리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파이프라인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임베딩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 생성 및 인덱싱 지원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사용자 피드백 로깅 및 분석 이력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SQLite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관리</a:t>
            </a:r>
            <a:endParaRPr lang="en-US" altLang="ko-KR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UI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컴포넌트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Regular"/>
                <a:ea typeface="Pretendard Regular"/>
                <a:cs typeface="Pretendard Regular"/>
              </a:rPr>
              <a:t>공통 화면 요소 분리</a:t>
            </a:r>
            <a:endParaRPr lang="en-US" sz="2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60900" y="9685428"/>
            <a:ext cx="18275300" cy="5503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preprocessor.py, embedder.py, feedback_logger.py, history_manager.py, </a:t>
            </a:r>
            <a:r>
              <a:rPr lang="en-US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ui</a:t>
            </a:r>
            <a:r>
              <a:rPr 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/*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D6F1B82-A4AB-4BD8-B9B3-857E323F753D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시스템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아키텍</a:t>
            </a: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쳐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및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모듈</a:t>
            </a:r>
            <a:r>
              <a:rPr 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4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8C8DF-665C-4172-80D2-4D449C02EEE4}"/>
              </a:ext>
            </a:extLst>
          </p:cNvPr>
          <p:cNvSpPr txBox="1"/>
          <p:nvPr/>
        </p:nvSpPr>
        <p:spPr>
          <a:xfrm>
            <a:off x="19316700" y="10274122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-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데이터 처리 </a:t>
            </a:r>
            <a:r>
              <a:rPr lang="en-US" altLang="ko-KR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&amp; </a:t>
            </a:r>
            <a:r>
              <a:rPr lang="ko-KR" altLang="en-US" sz="2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사용자 경험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331820"/>
            <a:ext cx="19532600" cy="15862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0" y="6503520"/>
            <a:ext cx="18351500" cy="45697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데이터 확장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: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대규모 특허 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DB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구축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커버리지 개선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)</a:t>
            </a: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비용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/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안정성 개선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: </a:t>
            </a:r>
            <a:r>
              <a:rPr lang="en-US" altLang="ko-KR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OpenAI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API Mock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도입 및 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캐싱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적용</a:t>
            </a:r>
            <a:endParaRPr lang="en-US" altLang="ko-KR" sz="36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로컬 인덱스 고도화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: FAISS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등 로컬 인덱스 연동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·I/O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테스트 강화</a:t>
            </a:r>
            <a:endParaRPr lang="en-US" altLang="ko-KR" sz="36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테스트 자동화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: </a:t>
            </a:r>
            <a:r>
              <a:rPr lang="en-US" altLang="ko-KR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Streamlit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E2E(UI)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테스트 자동화</a:t>
            </a:r>
            <a:endParaRPr lang="en-US" altLang="ko-KR" sz="36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  <a:p>
            <a:pPr marL="685800" lvl="0" indent="-6858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피드백 기반 고도화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: </a:t>
            </a:r>
            <a:r>
              <a:rPr lang="en-US" altLang="ko-KR" sz="3600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Reranker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/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검색 전략을 사용자 피드백으로 개선</a:t>
            </a:r>
            <a:endParaRPr lang="en-US" sz="3600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24A1F-7C98-48E9-AECA-4919C36BE151}"/>
              </a:ext>
            </a:extLst>
          </p:cNvPr>
          <p:cNvSpPr txBox="1"/>
          <p:nvPr/>
        </p:nvSpPr>
        <p:spPr>
          <a:xfrm>
            <a:off x="927100" y="895350"/>
            <a:ext cx="6388100" cy="26416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C8D81EA-AE10-4B92-90DB-ACEEE4A7D9B2}"/>
              </a:ext>
            </a:extLst>
          </p:cNvPr>
          <p:cNvSpPr txBox="1"/>
          <p:nvPr/>
        </p:nvSpPr>
        <p:spPr>
          <a:xfrm>
            <a:off x="762000" y="2011675"/>
            <a:ext cx="9359900" cy="1226232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Bold"/>
                <a:ea typeface="Pretendard Bold"/>
                <a:cs typeface="Pretendard Bold"/>
              </a:rPr>
              <a:t>  한계 및 향후 개선 방향</a:t>
            </a:r>
            <a:endParaRPr lang="en-US" sz="4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8046-FF7D-4034-8AF1-11CD35C4E4B3}"/>
              </a:ext>
            </a:extLst>
          </p:cNvPr>
          <p:cNvSpPr txBox="1"/>
          <p:nvPr/>
        </p:nvSpPr>
        <p:spPr>
          <a:xfrm>
            <a:off x="2794000" y="4725272"/>
            <a:ext cx="19431000" cy="68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현재 시스템은 데모용 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10K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특허 데이터 기반으로 구축되어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, </a:t>
            </a:r>
            <a:r>
              <a:rPr lang="ko-KR" altLang="en-US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전체 특허 범위를 포괄하는 데 한계가 있습니다</a:t>
            </a:r>
            <a:r>
              <a:rPr lang="en-US" altLang="ko-KR" sz="36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880782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13157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쇼특허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v3.0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소개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Self-RAG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기반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특허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시스템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개요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20945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46245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7284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빠른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의사결정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지원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침해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리스크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평가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(Claim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관점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회피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차별화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전략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제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안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5072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가치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0372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33900" y="5184962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입력 → 검색 →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분석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→ 출력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29200" y="4114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54500" y="4127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29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데이터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소스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수집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범위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대상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국가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/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기술분야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(IPC)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77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176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파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싱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(4-Level)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임베딩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생성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인덱싱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방식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(Pinecone + BM25)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24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전처리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파이프라인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6477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9065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하이브리드 검색</a:t>
            </a:r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Hybrid Search) + RRF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리랭커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Reranker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)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정밀 재정렬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청구항 단위 분석</a:t>
            </a: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Claim-Level)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3865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3800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3800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69165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06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BF6327F2-D0DB-44BE-A86E-9A26D1803776}"/>
              </a:ext>
            </a:extLst>
          </p:cNvPr>
          <p:cNvSpPr txBox="1"/>
          <p:nvPr/>
        </p:nvSpPr>
        <p:spPr>
          <a:xfrm>
            <a:off x="18821400" y="9461500"/>
            <a:ext cx="60833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시스템 </a:t>
            </a:r>
            <a:r>
              <a:rPr lang="ko-KR" altLang="en-US" sz="26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아키텍쳐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및 모듈 구성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 · </a:t>
            </a:r>
            <a:r>
              <a:rPr lang="ko-KR" altLang="en-US" sz="2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/>
                <a:ea typeface="Pretendard Light"/>
                <a:cs typeface="Pretendard Light"/>
              </a:rPr>
              <a:t>한계 및 향후 개선 방향</a:t>
            </a:r>
            <a:endParaRPr lang="en-US" sz="26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04DCA1E7-8941-4199-970E-932E4DE5E444}"/>
              </a:ext>
            </a:extLst>
          </p:cNvPr>
          <p:cNvSpPr txBox="1"/>
          <p:nvPr/>
        </p:nvSpPr>
        <p:spPr>
          <a:xfrm>
            <a:off x="19126200" y="8432800"/>
            <a:ext cx="612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800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정리 및 다음 단계로</a:t>
            </a:r>
            <a:endParaRPr lang="en-US" sz="3800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CBF60AA1-9DF3-4B41-973B-5D65E8DCD4C3}"/>
              </a:ext>
            </a:extLst>
          </p:cNvPr>
          <p:cNvSpPr txBox="1"/>
          <p:nvPr/>
        </p:nvSpPr>
        <p:spPr>
          <a:xfrm>
            <a:off x="18351500" y="8445500"/>
            <a:ext cx="73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19600" y="7302500"/>
            <a:ext cx="19151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아이디어를 기준으로 선행특허를 검색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비교해 리스크를 빠르게 점검하는 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AI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시스템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Self-RAG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검색 고도화 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+ LLM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요약을 결합한 선행기술 조사 프로토타입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600" y="6502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쇼특허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(Short-Cut) v3.0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정의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8915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핵심 </a:t>
            </a: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산출물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9677400"/>
            <a:ext cx="191516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및 선정 근거 요약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침해 리스크 평가</a:t>
            </a:r>
            <a:r>
              <a:rPr lang="en-US" altLang="ko-KR" sz="28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위험 청구항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구성요소 매칭 포인트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 정리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구성요소 </a:t>
            </a:r>
            <a:r>
              <a:rPr lang="ko-KR" altLang="en-US" sz="2800" b="1" dirty="0" err="1">
                <a:latin typeface="Pretendard Light" panose="020B0600000101010101" charset="-127"/>
                <a:ea typeface="Pretendard Light" panose="020B0600000101010101" charset="-127"/>
              </a:rPr>
              <a:t>대비표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+ 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회피</a:t>
            </a:r>
            <a:r>
              <a:rPr lang="en-US" altLang="ko-KR" sz="2800" b="1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800" b="1" dirty="0">
                <a:latin typeface="Pretendard Light" panose="020B0600000101010101" charset="-127"/>
                <a:ea typeface="Pretendard Light" panose="020B0600000101010101" charset="-127"/>
              </a:rPr>
              <a:t>차별화 전략</a:t>
            </a:r>
            <a:r>
              <a:rPr lang="ko-KR" altLang="en-US" sz="2800" dirty="0">
                <a:latin typeface="Pretendard Light" panose="020B0600000101010101" charset="-127"/>
                <a:ea typeface="Pretendard Light" panose="020B0600000101010101" charset="-127"/>
              </a:rPr>
              <a:t> 제안</a:t>
            </a: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시스템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개요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502E9-19B4-4BC6-B507-A263C80938A3}"/>
              </a:ext>
            </a:extLst>
          </p:cNvPr>
          <p:cNvSpPr/>
          <p:nvPr/>
        </p:nvSpPr>
        <p:spPr>
          <a:xfrm>
            <a:off x="0" y="3429000"/>
            <a:ext cx="24384000" cy="284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11340E61-9268-4E62-8457-CA3C84025CCA}"/>
              </a:ext>
            </a:extLst>
          </p:cNvPr>
          <p:cNvSpPr txBox="1"/>
          <p:nvPr/>
        </p:nvSpPr>
        <p:spPr>
          <a:xfrm>
            <a:off x="4419600" y="3677771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우리가 해결하려는 것</a:t>
            </a:r>
            <a:endParaRPr lang="en-US" sz="3333" b="0" i="0" u="none" strike="noStrike" dirty="0">
              <a:solidFill>
                <a:srgbClr val="0063BA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9B09A23-CEBD-438B-92AA-AAEAF6FDDFD7}"/>
              </a:ext>
            </a:extLst>
          </p:cNvPr>
          <p:cNvSpPr txBox="1"/>
          <p:nvPr/>
        </p:nvSpPr>
        <p:spPr>
          <a:xfrm>
            <a:off x="4419600" y="4477870"/>
            <a:ext cx="19151600" cy="18594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자연어 아이디어 입력만으로 유사 특허 후보</a:t>
            </a:r>
            <a:r>
              <a:rPr lang="en-US" altLang="ko-KR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</a:t>
            </a:r>
            <a:r>
              <a:rPr lang="ko-KR" altLang="en-US" sz="28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빠르게 검색</a:t>
            </a:r>
            <a:endParaRPr lang="en-US" altLang="ko-KR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특허를 근거로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리스크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관점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위험 포인트를 요약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결과는 스트리밍으로 빠르게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!</a:t>
            </a:r>
          </a:p>
          <a:p>
            <a:pPr marL="457200" lvl="0" indent="-457200" algn="l">
              <a:lnSpc>
                <a:spcPct val="116199"/>
              </a:lnSpc>
              <a:buSzPct val="72000"/>
              <a:buFont typeface="Wingdings" panose="05000000000000000000" pitchFamily="2" charset="2"/>
              <a:buChar char="ü"/>
            </a:pPr>
            <a:endParaRPr lang="en-US" sz="28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87700"/>
            <a:ext cx="19075400" cy="1993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845800" y="56007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후보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제시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(Dense)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와 키워드 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(Sparse)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을 결합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정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밀 재정렬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핵심 후보를 우선 도출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81500" y="60960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빠른 의사결정 지원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1750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194300"/>
            <a:ext cx="190754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7442200"/>
            <a:ext cx="190754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62500" y="3644900"/>
            <a:ext cx="183896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쇼특허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(Short-Cut) v3.0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은 출원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제품화 전 단계에서 사용자의 아이디어가 기존 특허와 얼마나 유사한지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 리스크가 어디에 있는지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그리고 어떻게 회피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·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차별화할지를 빠르게 판단할 수 있도록 돕는 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AI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기반 선행특허 분석 시스템입니다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78486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기준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으로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가능성 점검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'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모든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법칙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(All Elements Rule)'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관점으로 평가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구성요소를 근거와 함께 명확히 제시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81500" y="83439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침해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리스크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평가</a:t>
            </a:r>
            <a:b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</a:b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(Claim 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관점</a:t>
            </a:r>
            <a:r>
              <a:rPr lang="en-US" altLang="ko-KR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)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690100"/>
            <a:ext cx="190754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45800" y="10109200"/>
            <a:ext cx="12738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구성요소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대비표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제공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 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vs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특허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충돌 지점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포인트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중심으로 개선 방향 정리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 algn="l">
              <a:lnSpc>
                <a:spcPct val="116199"/>
              </a:lnSpc>
              <a:buFontTx/>
              <a:buChar char="-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설계 변경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방향을 요약 제안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81500" y="10591800"/>
            <a:ext cx="622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66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회피</a:t>
            </a:r>
            <a:r>
              <a:rPr 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/</a:t>
            </a:r>
            <a:r>
              <a:rPr lang="ko-KR" altLang="en-US" sz="3066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차별화 전략 제안</a:t>
            </a:r>
            <a:endParaRPr lang="en-US" sz="3066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1950700"/>
            <a:ext cx="190754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524000"/>
            <a:ext cx="33655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목표와 가치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8FE67E-8B03-41BA-B96F-E82815A63ADF}"/>
              </a:ext>
            </a:extLst>
          </p:cNvPr>
          <p:cNvSpPr txBox="1"/>
          <p:nvPr/>
        </p:nvSpPr>
        <p:spPr>
          <a:xfrm>
            <a:off x="16535400" y="12903930"/>
            <a:ext cx="740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※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청구항</a:t>
            </a:r>
            <a:r>
              <a:rPr lang="en-US" altLang="ko-KR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solidFill>
                  <a:srgbClr val="0063BA"/>
                </a:solidFill>
                <a:latin typeface="Pretendard Light" panose="020B0600000101010101" charset="-127"/>
                <a:ea typeface="Pretendard Light" panose="020B0600000101010101" charset="-127"/>
              </a:rPr>
              <a:t>특허가 법적으로 보호받는 권리 범위를 정의한 문장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37973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사용자 플로우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946400"/>
            <a:ext cx="9207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2946400"/>
            <a:ext cx="9207500" cy="425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514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입력</a:t>
            </a: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5200" y="4724400"/>
            <a:ext cx="82931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아이디어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설명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자연어로 입력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필요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시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관심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분야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 </a:t>
            </a:r>
            <a:r>
              <a:rPr lang="en-US" sz="260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필터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선택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범위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목적 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설정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19300" y="34925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검색 단계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3100" y="4724400"/>
            <a:ext cx="88265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아이디어를 다양한 관점으로 확장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멀티 쿼리 생성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Dense(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Sparse(BM25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 융합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(RRF)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으로 후보군 통합 및 중복 제거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7810500"/>
            <a:ext cx="9207500" cy="425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7810500"/>
            <a:ext cx="9207500" cy="425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8514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분석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6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(Cross-Encoder)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 정밀 재정렬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상위 특허에 대해 청구항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(Claim)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단위로 구성요소 비교</a:t>
            </a:r>
            <a:endParaRPr lang="en-US" altLang="ko-KR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위험 포인트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가능성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및 근거 요약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19300" y="83566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출력</a:t>
            </a: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 단계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3100" y="9588500"/>
            <a:ext cx="8293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결과를 스트리밍 방식으로 실시간 제공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유사 특허 후보 리스트</a:t>
            </a:r>
            <a:r>
              <a:rPr lang="en-US" altLang="ko-KR" sz="26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(Top-K)</a:t>
            </a:r>
            <a:endParaRPr lang="en-US" sz="26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침해 리스크 평가 리포트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+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회피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차별화 가이드</a:t>
            </a:r>
            <a:endParaRPr lang="en-US" sz="26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2319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수집</a:t>
            </a:r>
            <a:endParaRPr lang="en-US" sz="5466" b="0" i="0" u="none" strike="noStrike" dirty="0">
              <a:solidFill>
                <a:srgbClr val="0063BA"/>
              </a:solidFill>
              <a:latin typeface="Pretendard Bold"/>
              <a:ea typeface="Pretendard Bold"/>
              <a:cs typeface="Pretendar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3962400"/>
            <a:ext cx="148844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962400"/>
            <a:ext cx="7200900" cy="115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25600" y="42164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데이터 소스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42799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Google Patents Public Dataset (BigQuery)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5676900"/>
            <a:ext cx="14884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676900"/>
            <a:ext cx="7200900" cy="115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25600" y="59436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 기간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0071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2018-01-01 ~ 2024-12-31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7404100"/>
            <a:ext cx="148844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404100"/>
            <a:ext cx="7200900" cy="115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51000" y="76708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대상 국가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7300" y="77343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US, EP, WO, CN, JP, KR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9131300"/>
            <a:ext cx="148844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" y="9131300"/>
            <a:ext cx="7200900" cy="1155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51000" y="93980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수집량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77300" y="94488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10,000건(데모/프로토타입 목적)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10858500"/>
            <a:ext cx="14884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10858500"/>
            <a:ext cx="7200900" cy="1155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" y="11125200"/>
            <a:ext cx="6438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도메인/IPC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77300" y="11176000"/>
            <a:ext cx="14147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AI/NLP 관련, G06F16, G06F40, G06N 계열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1130300"/>
            <a:ext cx="22783800" cy="977900"/>
          </a:xfrm>
          <a:prstGeom prst="rect">
            <a:avLst/>
          </a:prstGeom>
        </p:spPr>
        <p:txBody>
          <a:bodyPr lIns="0" tIns="69427" rIns="0" bIns="69427" rtlCol="0" anchor="ctr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 전처리 파이프라인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086100"/>
            <a:ext cx="54102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" y="4610100"/>
            <a:ext cx="5359400" cy="298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BigQuery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에서 특허 데이터 추출</a:t>
            </a:r>
            <a:b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</a:b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(2018–2024)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대상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US / EP / WO / CN / JP / KR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텍스트 정규화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특수문자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공백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인코딩 처리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140200"/>
            <a:ext cx="541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763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데이터 추출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3086100"/>
            <a:ext cx="54102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471400" y="4610100"/>
            <a:ext cx="53467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최대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1024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단위로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청킹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오버랩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128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토큰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적용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문맥 유지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임베딩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text-embedding-3-small (1536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차원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4140200"/>
            <a:ext cx="54102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73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청킹 &amp; 임베딩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600" y="3086100"/>
            <a:ext cx="54102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262600" y="4610100"/>
            <a:ext cx="53975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Pinecone(Vector DB)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서버리스 인덱스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Sparse: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로컬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BM25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인덱스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하이브리드 검색 기반 구성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(Density + Keyword)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약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20,664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생성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4140200"/>
            <a:ext cx="5410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4277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인덱싱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3086100"/>
            <a:ext cx="5410200" cy="1041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565900" y="4610100"/>
            <a:ext cx="5410200" cy="248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4-Level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파싱 적용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구성요소 단위 분해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국가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형식 차이를 고려한 파싱 규칙 적용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(US/EP/KR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등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</a:p>
          <a:p>
            <a:pPr marL="457200" lvl="0" indent="-457200">
              <a:lnSpc>
                <a:spcPct val="116199"/>
              </a:lnSpc>
              <a:buSzPct val="60000"/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괄호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대괄호 번호 등 표현 정리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전처리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규칙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4140200"/>
            <a:ext cx="54102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31000" y="3327400"/>
            <a:ext cx="508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청구항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파싱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  <a:ea typeface="Pretendard Medium"/>
              <a:cs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086100"/>
            <a:ext cx="5410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086100"/>
            <a:ext cx="5410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3086100"/>
            <a:ext cx="54102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3086100"/>
            <a:ext cx="5410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8204200"/>
            <a:ext cx="54102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8191500"/>
            <a:ext cx="54102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900" y="8178800"/>
            <a:ext cx="54102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9900" y="8204200"/>
            <a:ext cx="54102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8864600"/>
            <a:ext cx="22504400" cy="3594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71600" y="9588500"/>
            <a:ext cx="21615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 전처리는 검색 품질을 좌우하는 핵심 단계입니다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BigQuery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데이터는 청구항 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4-Level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파싱 → 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청킹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/</a:t>
            </a:r>
            <a:r>
              <a:rPr lang="ko-KR" altLang="en-US" sz="3600" b="0" i="0" u="none" strike="noStrike" dirty="0" err="1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임베딩을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 거쳐 의미 기반 검색이 가능해지고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, 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Pinecone(Dense) + BM25(Sparse) </a:t>
            </a:r>
            <a:r>
              <a:rPr lang="ko-KR" alt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이중 인덱싱으로 하이브리드 검색 기반을 마련합니다</a:t>
            </a:r>
            <a:r>
              <a:rPr lang="en-US" altLang="ko-KR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  <a:cs typeface="Pretendard SemiBold"/>
              </a:rPr>
              <a:t>.</a:t>
            </a:r>
            <a:endParaRPr lang="en-US" sz="3600" b="0" i="0" u="none" strike="noStrike" dirty="0">
              <a:solidFill>
                <a:srgbClr val="0063BA"/>
              </a:solidFill>
              <a:latin typeface="Pretendard Medium" panose="020B0600000101010101" charset="-127"/>
              <a:ea typeface="Pretendard Medium" panose="020B0600000101010101" charset="-127"/>
              <a:cs typeface="Pretendar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96CE630-48CB-4C8E-AE56-2B365048D933}"/>
              </a:ext>
            </a:extLst>
          </p:cNvPr>
          <p:cNvSpPr/>
          <p:nvPr/>
        </p:nvSpPr>
        <p:spPr>
          <a:xfrm>
            <a:off x="7010400" y="1447800"/>
            <a:ext cx="15621000" cy="57023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086100" y="8724900"/>
            <a:ext cx="191516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 결과에 대해 </a:t>
            </a:r>
            <a:r>
              <a:rPr lang="en-US" altLang="ko-KR" sz="28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0~1 </a:t>
            </a:r>
            <a:r>
              <a:rPr lang="ko-KR" altLang="en-US" sz="28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관련성 점수</a:t>
            </a:r>
            <a:r>
              <a:rPr lang="en-US" altLang="ko-KR" sz="2800" b="1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(Grading)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부여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평균 점수가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임계값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예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0.6)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미만이면 쿼리 재작성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(Rewrite) →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재검색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(Retrieve) 1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회 수행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저품질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검색 결과를 줄여 분석 품질을 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안정화하는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루프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6100" y="79248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Self-RAG + Grading/Rewrite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86100" y="10820400"/>
            <a:ext cx="19164300" cy="59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3333" b="0" i="0" u="none" strike="noStrike" dirty="0" err="1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HyDE</a:t>
            </a:r>
            <a:r>
              <a:rPr lang="en-US" sz="3333" b="0" i="0" u="none" strike="noStrike" dirty="0">
                <a:solidFill>
                  <a:srgbClr val="0063BA"/>
                </a:solidFill>
                <a:latin typeface="Pretendard SemiBold"/>
                <a:ea typeface="Pretendard SemiBold"/>
                <a:cs typeface="Pretendard SemiBold"/>
              </a:rPr>
              <a:t> &amp; Multi-Query RAG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6100" y="11582400"/>
            <a:ext cx="19151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HyDE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아이디어로부터 가상의 특허 설명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 형태의 문장을 생성해 검색 쿼리를 강화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Multi-Query: 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청구항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/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문제해결 관점 등 여러 쿼리로 확장해 검색 커버리지 개선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514350" lvl="0" indent="-514350" algn="l">
              <a:lnSpc>
                <a:spcPct val="116199"/>
              </a:lnSpc>
              <a:buSzPct val="70000"/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짧거나 애매한 입력에서도 검색 품질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·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재현율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(Recall)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을 높이는 목적</a:t>
            </a:r>
            <a:endParaRPr lang="en-US" sz="2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7100" y="16256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(1)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7260E4-19D5-4BFF-86D3-A24BF3196AED}"/>
              </a:ext>
            </a:extLst>
          </p:cNvPr>
          <p:cNvSpPr/>
          <p:nvPr/>
        </p:nvSpPr>
        <p:spPr>
          <a:xfrm>
            <a:off x="12801600" y="1762125"/>
            <a:ext cx="4267200" cy="103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Grading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FCC0391-0C36-4360-9EF4-614ACD2E4F26}"/>
              </a:ext>
            </a:extLst>
          </p:cNvPr>
          <p:cNvCxnSpPr>
            <a:cxnSpLocks/>
            <a:endCxn id="24" idx="0"/>
          </p:cNvCxnSpPr>
          <p:nvPr/>
        </p:nvCxnSpPr>
        <p:spPr>
          <a:xfrm rot="10800000" flipV="1">
            <a:off x="9509313" y="2294965"/>
            <a:ext cx="3274359" cy="148582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7F0671-51A2-406B-9A63-67AB276AA181}"/>
              </a:ext>
            </a:extLst>
          </p:cNvPr>
          <p:cNvSpPr/>
          <p:nvPr/>
        </p:nvSpPr>
        <p:spPr>
          <a:xfrm>
            <a:off x="7375712" y="3780785"/>
            <a:ext cx="4267200" cy="103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Query input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439D6D1-F569-4A33-8EF6-2A80A6301513}"/>
              </a:ext>
            </a:extLst>
          </p:cNvPr>
          <p:cNvSpPr/>
          <p:nvPr/>
        </p:nvSpPr>
        <p:spPr>
          <a:xfrm>
            <a:off x="12801600" y="5811476"/>
            <a:ext cx="4267200" cy="103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Retrieve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FEC4675-0474-4568-BF69-85E96A8627AE}"/>
              </a:ext>
            </a:extLst>
          </p:cNvPr>
          <p:cNvSpPr/>
          <p:nvPr/>
        </p:nvSpPr>
        <p:spPr>
          <a:xfrm>
            <a:off x="18135600" y="3780785"/>
            <a:ext cx="4267200" cy="103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Rewrite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DFB9924-59CF-46EC-AAF0-FA2FC84DC54A}"/>
              </a:ext>
            </a:extLst>
          </p:cNvPr>
          <p:cNvCxnSpPr>
            <a:cxnSpLocks/>
            <a:stCxn id="26" idx="0"/>
            <a:endCxn id="12" idx="3"/>
          </p:cNvCxnSpPr>
          <p:nvPr/>
        </p:nvCxnSpPr>
        <p:spPr>
          <a:xfrm rot="16200000" flipV="1">
            <a:off x="17918753" y="1430338"/>
            <a:ext cx="1500494" cy="320040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81260F0-F60B-4D8B-8267-F9222358F890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10399193" y="3927235"/>
            <a:ext cx="1512526" cy="3292288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57F2807-EE20-456A-BEFD-D66D00150EB5}"/>
              </a:ext>
            </a:extLst>
          </p:cNvPr>
          <p:cNvCxnSpPr>
            <a:cxnSpLocks/>
            <a:stCxn id="26" idx="2"/>
            <a:endCxn id="25" idx="3"/>
          </p:cNvCxnSpPr>
          <p:nvPr/>
        </p:nvCxnSpPr>
        <p:spPr>
          <a:xfrm rot="5400000">
            <a:off x="17912737" y="3973179"/>
            <a:ext cx="1512526" cy="3200400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8356600"/>
            <a:ext cx="92075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8356600"/>
            <a:ext cx="9207500" cy="425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2095500"/>
            <a:ext cx="9207500" cy="577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0" y="2095500"/>
            <a:ext cx="9207500" cy="5778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51400" y="85344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Hybrid Search + RRF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6800" y="9512673"/>
            <a:ext cx="8750300" cy="281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의미 기반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+ Sparse(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 기반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검색을 결합해 후보를 넓게 확보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Dense: Pinecone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벡터 검색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, Sparse: BM25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키워드 검색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RRF(Reciprocal Rank Fusion)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두 결과를 통합해 상위 후보를 안정적으로 선정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파라미터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k=60, dense/sparse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가중치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0.5 : 0.5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719300" y="8534400"/>
            <a:ext cx="8343900" cy="736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1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IPC Filtering &amp; </a:t>
            </a:r>
            <a:r>
              <a:rPr lang="en-US" sz="4133" b="0" i="0" u="none" strike="noStrike" dirty="0" err="1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Reranker</a:t>
            </a:r>
            <a:endParaRPr lang="en-US" sz="4133" b="0" i="0" u="none" strike="noStrike" dirty="0">
              <a:solidFill>
                <a:srgbClr val="000000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744700" y="10046073"/>
            <a:ext cx="92075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사용자가 선택한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IPC(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기술 분류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)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기준으로 검색 결과를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1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차 필터링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Cross-Encoder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기반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Reranker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로 상위 후보를 정밀 재정렬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모델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: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ms-marco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계열 활용</a:t>
            </a:r>
            <a:endParaRPr lang="en-US" altLang="ko-KR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최종적으로 분석 가치가 높은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Top-K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  <a:cs typeface="Pretendard Regular"/>
              </a:rPr>
              <a:t>를 선별</a:t>
            </a:r>
            <a:endParaRPr lang="en-US" sz="24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Regular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6BCA5B3-DD0E-4151-A387-F9A9B2D1A00D}"/>
              </a:ext>
            </a:extLst>
          </p:cNvPr>
          <p:cNvSpPr txBox="1"/>
          <p:nvPr/>
        </p:nvSpPr>
        <p:spPr>
          <a:xfrm>
            <a:off x="927100" y="914400"/>
            <a:ext cx="5168900" cy="1803400"/>
          </a:xfrm>
          <a:prstGeom prst="rect">
            <a:avLst/>
          </a:prstGeom>
        </p:spPr>
        <p:txBody>
          <a:bodyPr lIns="0" tIns="69427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핵심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기술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466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구성</a:t>
            </a:r>
            <a:r>
              <a:rPr lang="en-US" sz="5466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(2)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2F24EA-D46F-4647-8321-8810110773F9}"/>
              </a:ext>
            </a:extLst>
          </p:cNvPr>
          <p:cNvSpPr/>
          <p:nvPr/>
        </p:nvSpPr>
        <p:spPr>
          <a:xfrm>
            <a:off x="15373350" y="803088"/>
            <a:ext cx="7035800" cy="698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GPT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 그려준 모식도인데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맞는지 잘 모르겠습니다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1324</Words>
  <Application>Microsoft Office PowerPoint</Application>
  <PresentationFormat>사용자 지정</PresentationFormat>
  <Paragraphs>174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Light</vt:lpstr>
      <vt:lpstr>Pretendard Medium</vt:lpstr>
      <vt:lpstr>Pretendard SemiBold</vt:lpstr>
      <vt:lpstr>Pretendard Bold</vt:lpstr>
      <vt:lpstr>Arial</vt:lpstr>
      <vt:lpstr>Pretendard Regular</vt:lpstr>
      <vt:lpstr>맑은 고딕</vt:lpstr>
      <vt:lpstr>Wingdings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규빈 이</cp:lastModifiedBy>
  <cp:revision>5</cp:revision>
  <dcterms:created xsi:type="dcterms:W3CDTF">2006-08-16T00:00:00Z</dcterms:created>
  <dcterms:modified xsi:type="dcterms:W3CDTF">2026-01-29T15:52:17Z</dcterms:modified>
</cp:coreProperties>
</file>